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59" r:id="rId3"/>
    <p:sldId id="273" r:id="rId4"/>
    <p:sldId id="261" r:id="rId5"/>
    <p:sldId id="279" r:id="rId6"/>
    <p:sldId id="274" r:id="rId7"/>
    <p:sldId id="262" r:id="rId8"/>
    <p:sldId id="263" r:id="rId9"/>
    <p:sldId id="264" r:id="rId10"/>
    <p:sldId id="276" r:id="rId11"/>
    <p:sldId id="278" r:id="rId12"/>
    <p:sldId id="280" r:id="rId13"/>
    <p:sldId id="281" r:id="rId14"/>
    <p:sldId id="272" r:id="rId15"/>
    <p:sldId id="275" r:id="rId16"/>
    <p:sldId id="277" r:id="rId17"/>
  </p:sldIdLst>
  <p:sldSz cx="9144000" cy="6858000" type="letter"/>
  <p:notesSz cx="6954838" cy="92408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P MathA" panose="05010101010101010101" pitchFamily="2" charset="2"/>
      <p:regular r:id="rId24"/>
    </p:embeddedFont>
    <p:embeddedFont>
      <p:font typeface="Bremen Bd BT" panose="04040807060D02020704" pitchFamily="82" charset="0"/>
      <p:regular r:id="rId25"/>
    </p:embeddedFont>
    <p:embeddedFont>
      <p:font typeface="WP Greek Century" panose="05000000000000000000" pitchFamily="2" charset="2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0000"/>
    <a:srgbClr val="FF9900"/>
    <a:srgbClr val="3333CC"/>
    <a:srgbClr val="00FFCC"/>
    <a:srgbClr val="CCCCFF"/>
    <a:srgbClr val="969696"/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7" autoAdjust="0"/>
    <p:restoredTop sz="94660"/>
  </p:normalViewPr>
  <p:slideViewPr>
    <p:cSldViewPr>
      <p:cViewPr varScale="1">
        <p:scale>
          <a:sx n="103" d="100"/>
          <a:sy n="103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8" y="-96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6363" y="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6363" y="880745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4B8558-2E9A-4ACE-8A60-5DC69C5A9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6363" y="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65625"/>
            <a:ext cx="5122862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6363" y="8807450"/>
            <a:ext cx="3013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77BF0F-297F-4528-A93F-67299D5A2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1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41EC8-AFB1-47B9-9A23-1866922C0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642C-9AB5-4BDC-9BCB-8695FD46D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08952-E7F0-49A5-BB6C-134408A06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D42B9-7E55-47A8-B78B-A6BB77C17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DBEDB-891E-45BC-9930-35DA31932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0C7E4-4FA8-47F9-A245-22A5B8101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2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4D4A-AFF8-4CAA-AA28-6A39989DA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5466-C996-4905-BF0A-B7D00CCE8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E6220-0B06-4453-9759-2F1EC80C9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C1D54-A5DA-4005-857A-234DBAB15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0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09692-EE57-41A4-96BE-30FAB407D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AC13D7-4A9C-4EF4-82D9-B0A3B9A9E6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si-logo-cl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2450"/>
            <a:ext cx="18288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HYDROL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0128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05163" y="6096000"/>
            <a:ext cx="2738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Copyright © </a:t>
            </a:r>
            <a:r>
              <a:rPr lang="en-US" sz="1200" smtClean="0">
                <a:solidFill>
                  <a:schemeClr val="accent2"/>
                </a:solidFill>
                <a:latin typeface="Arial" pitchFamily="34" charset="0"/>
              </a:rPr>
              <a:t>2014 </a:t>
            </a: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by Curtis D. Mobley</a:t>
            </a:r>
            <a:endParaRPr lang="en-US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0526" y="2057400"/>
            <a:ext cx="662072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rgbClr val="3333CC"/>
                </a:solidFill>
              </a:rPr>
              <a:t>Curtis Mobley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rgbClr val="3333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3CC"/>
                </a:solidFill>
              </a:rPr>
              <a:t>Vice President for Science and Senior Scientist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3CC"/>
                </a:solidFill>
              </a:rPr>
              <a:t>Sequoia Scientific, Inc.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rgbClr val="3333CC"/>
                </a:solidFill>
              </a:rPr>
              <a:t>Belleue</a:t>
            </a:r>
            <a:r>
              <a:rPr lang="en-US" kern="0" dirty="0" smtClean="0">
                <a:solidFill>
                  <a:srgbClr val="3333CC"/>
                </a:solidFill>
              </a:rPr>
              <a:t>, WA 98005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3CC"/>
                </a:solidFill>
              </a:rPr>
              <a:t>curtis.mobley@sequoiasci.com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74688" y="8382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smtClean="0">
                <a:solidFill>
                  <a:srgbClr val="3333CC"/>
                </a:solidFill>
              </a:rPr>
              <a:t>Overview of HydroLight-EcoLight</a:t>
            </a:r>
            <a:endParaRPr lang="en-US" sz="3200">
              <a:solidFill>
                <a:srgbClr val="33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4867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IOCCG Course</a:t>
            </a:r>
          </a:p>
          <a:p>
            <a:pPr algn="ctr"/>
            <a:r>
              <a:rPr lang="en-US" sz="1800" dirty="0" err="1" smtClean="0">
                <a:solidFill>
                  <a:srgbClr val="3333CC"/>
                </a:solidFill>
                <a:latin typeface="Calibri" panose="020F0502020204030204" pitchFamily="34" charset="0"/>
              </a:rPr>
              <a:t>Villefranche-sur-Mer</a:t>
            </a:r>
            <a:r>
              <a:rPr lang="en-US" sz="18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,  France</a:t>
            </a:r>
          </a:p>
          <a:p>
            <a:pPr algn="ctr"/>
            <a:r>
              <a:rPr lang="en-US" sz="1800" smtClean="0">
                <a:solidFill>
                  <a:srgbClr val="3333CC"/>
                </a:solidFill>
                <a:latin typeface="Calibri" panose="020F0502020204030204" pitchFamily="34" charset="0"/>
              </a:rPr>
              <a:t>July 2014</a:t>
            </a:r>
            <a:endParaRPr lang="en-US" sz="1800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38200" y="457200"/>
            <a:ext cx="75596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From the Users’ Guide</a:t>
            </a:r>
            <a:endParaRPr lang="en-US"/>
          </a:p>
          <a:p>
            <a:endParaRPr lang="en-US"/>
          </a:p>
          <a:p>
            <a:r>
              <a:rPr lang="en-US" sz="2000" i="1"/>
              <a:t>…the HydroLight model per se is a radiative transfer model, not a model of oceanic optical properties.  You, the user, must supply the inherent optical properties and boundary conditions to the HydroLight core code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/>
              <a:t>HydroLight does not know the inherent optical properties, or the chlorophyll profile, or the depth, or anything else about the water body you are interested in.  </a:t>
            </a:r>
            <a:r>
              <a:rPr lang="en-US" sz="2000" i="1"/>
              <a:t>You</a:t>
            </a:r>
            <a:r>
              <a:rPr lang="en-US" sz="2000"/>
              <a:t> must provide this information to HydroLight.  The various IOP models, phase functions, chlorophyll data sets, ac-9 data sets, etc. that come with HydroLight are </a:t>
            </a:r>
            <a:r>
              <a:rPr lang="en-US" sz="2000" i="1"/>
              <a:t>examples</a:t>
            </a:r>
            <a:r>
              <a:rPr lang="en-US" sz="2000"/>
              <a:t> of how to provide IOP and other information to HydroLight.  </a:t>
            </a:r>
            <a:r>
              <a:rPr lang="en-US" sz="2000" i="1"/>
              <a:t>You</a:t>
            </a:r>
            <a:r>
              <a:rPr lang="en-US" sz="2000"/>
              <a:t> will need to replace these example routines and data sets with your own, in order to simulate the water body of interest to you.</a:t>
            </a:r>
          </a:p>
          <a:p>
            <a:endParaRPr lang="en-US" sz="2000"/>
          </a:p>
          <a:p>
            <a:r>
              <a:rPr lang="en-US" sz="2000"/>
              <a:t>It is not idiot proof.  Garbage in, garbage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36625" y="381000"/>
            <a:ext cx="7254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Suitable Input</a:t>
            </a:r>
            <a:endParaRPr lang="en-US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68488"/>
            <a:ext cx="75438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909763" y="1143000"/>
            <a:ext cx="540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clean up your data before giving it to 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0668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 b="1"/>
              <a:t>Discretization:</a:t>
            </a:r>
            <a:r>
              <a:rPr lang="en-US" sz="2000"/>
              <a:t>  Average the RTE over azimuthal angle </a:t>
            </a:r>
            <a:r>
              <a:rPr lang="en-US" sz="2000">
                <a:sym typeface="WP Greek Century" pitchFamily="2" charset="2"/>
              </a:rPr>
              <a:t> and over polar angle “bands” </a:t>
            </a:r>
            <a:r>
              <a:rPr lang="en-US" sz="2000"/>
              <a:t>(solid angles)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u</a:t>
            </a:r>
            <a:r>
              <a:rPr lang="en-US" sz="2000"/>
              <a:t> and over wavelength bands </a:t>
            </a:r>
            <a:r>
              <a:rPr lang="en-US" sz="2000">
                <a:latin typeface="Symbol" pitchFamily="18" charset="2"/>
              </a:rPr>
              <a:t>Dl</a:t>
            </a:r>
            <a:r>
              <a:rPr lang="en-US" sz="2000" baseline="-25000"/>
              <a:t>j</a:t>
            </a:r>
            <a:r>
              <a:rPr lang="en-US" sz="2000"/>
              <a:t>, and save output at a finite number of depths </a:t>
            </a:r>
            <a:r>
              <a:rPr lang="en-US" sz="2000" i="1"/>
              <a:t>z</a:t>
            </a:r>
            <a:r>
              <a:rPr lang="en-US" sz="2000" baseline="-25000"/>
              <a:t>k</a:t>
            </a:r>
            <a:endParaRPr lang="en-US" sz="1800" baseline="-250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5613" y="304800"/>
            <a:ext cx="8212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ecolight Computational model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6869" name="Line 5"/>
          <p:cNvSpPr>
            <a:spLocks noChangeAspect="1" noChangeShapeType="1"/>
          </p:cNvSpPr>
          <p:nvPr/>
        </p:nvSpPr>
        <p:spPr bwMode="auto">
          <a:xfrm>
            <a:off x="349250" y="3097213"/>
            <a:ext cx="2449513" cy="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Aspect="1" noChangeShapeType="1"/>
          </p:cNvSpPr>
          <p:nvPr/>
        </p:nvSpPr>
        <p:spPr bwMode="auto">
          <a:xfrm>
            <a:off x="2798763" y="3113088"/>
            <a:ext cx="0" cy="2759075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Aspect="1" noChangeShapeType="1"/>
          </p:cNvSpPr>
          <p:nvPr/>
        </p:nvSpPr>
        <p:spPr bwMode="auto">
          <a:xfrm>
            <a:off x="334963" y="3125788"/>
            <a:ext cx="0" cy="2759075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Aspect="1" noChangeShapeType="1"/>
          </p:cNvSpPr>
          <p:nvPr/>
        </p:nvSpPr>
        <p:spPr bwMode="auto">
          <a:xfrm>
            <a:off x="368300" y="5661025"/>
            <a:ext cx="2381250" cy="0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Aspect="1" noChangeShapeType="1"/>
          </p:cNvSpPr>
          <p:nvPr/>
        </p:nvSpPr>
        <p:spPr bwMode="auto">
          <a:xfrm>
            <a:off x="285750" y="3097213"/>
            <a:ext cx="174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6874" name="Rectangle 10"/>
          <p:cNvSpPr>
            <a:spLocks noChangeAspect="1" noChangeArrowheads="1"/>
          </p:cNvSpPr>
          <p:nvPr/>
        </p:nvSpPr>
        <p:spPr bwMode="auto">
          <a:xfrm>
            <a:off x="228600" y="3049588"/>
            <a:ext cx="501650" cy="1682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6875" name="Rectangle 11"/>
          <p:cNvSpPr>
            <a:spLocks noChangeAspect="1" noChangeArrowheads="1"/>
          </p:cNvSpPr>
          <p:nvPr/>
        </p:nvSpPr>
        <p:spPr bwMode="auto">
          <a:xfrm>
            <a:off x="228600" y="5559425"/>
            <a:ext cx="501650" cy="1666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6876" name="Rectangle 12"/>
          <p:cNvSpPr>
            <a:spLocks noChangeAspect="1" noChangeArrowheads="1"/>
          </p:cNvSpPr>
          <p:nvPr/>
        </p:nvSpPr>
        <p:spPr bwMode="auto">
          <a:xfrm>
            <a:off x="2570163" y="5559425"/>
            <a:ext cx="501650" cy="1666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762000" y="3124200"/>
            <a:ext cx="2590800" cy="2603500"/>
            <a:chOff x="2064" y="1968"/>
            <a:chExt cx="1632" cy="1640"/>
          </a:xfrm>
        </p:grpSpPr>
        <p:pic>
          <p:nvPicPr>
            <p:cNvPr id="36879" name="Picture 15" descr="H5qua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68"/>
              <a:ext cx="1632" cy="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80" name="Line 16"/>
            <p:cNvSpPr>
              <a:spLocks noChangeAspect="1" noChangeShapeType="1"/>
            </p:cNvSpPr>
            <p:nvPr/>
          </p:nvSpPr>
          <p:spPr bwMode="auto">
            <a:xfrm>
              <a:off x="2862" y="2818"/>
              <a:ext cx="546" cy="35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17"/>
            <p:cNvSpPr>
              <a:spLocks noChangeAspect="1" noChangeShapeType="1"/>
            </p:cNvSpPr>
            <p:nvPr/>
          </p:nvSpPr>
          <p:spPr bwMode="auto">
            <a:xfrm flipH="1">
              <a:off x="2332" y="2822"/>
              <a:ext cx="548" cy="33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Arc 18"/>
            <p:cNvSpPr>
              <a:spLocks noChangeAspect="1"/>
            </p:cNvSpPr>
            <p:nvPr/>
          </p:nvSpPr>
          <p:spPr bwMode="auto">
            <a:xfrm>
              <a:off x="2875" y="2714"/>
              <a:ext cx="149" cy="4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19"/>
            <p:cNvSpPr>
              <a:spLocks noChangeAspect="1" noChangeShapeType="1"/>
            </p:cNvSpPr>
            <p:nvPr/>
          </p:nvSpPr>
          <p:spPr bwMode="auto">
            <a:xfrm>
              <a:off x="2872" y="2830"/>
              <a:ext cx="0" cy="62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20"/>
            <p:cNvSpPr>
              <a:spLocks noChangeAspect="1" noChangeShapeType="1"/>
            </p:cNvSpPr>
            <p:nvPr/>
          </p:nvSpPr>
          <p:spPr bwMode="auto">
            <a:xfrm flipV="1">
              <a:off x="2874" y="2590"/>
              <a:ext cx="318" cy="2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Rectangle 21"/>
            <p:cNvSpPr>
              <a:spLocks noChangeAspect="1" noChangeArrowheads="1"/>
            </p:cNvSpPr>
            <p:nvPr/>
          </p:nvSpPr>
          <p:spPr bwMode="auto">
            <a:xfrm>
              <a:off x="2952" y="2893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36886" name="Rectangle 22"/>
            <p:cNvSpPr>
              <a:spLocks noChangeAspect="1" noChangeArrowheads="1"/>
            </p:cNvSpPr>
            <p:nvPr/>
          </p:nvSpPr>
          <p:spPr bwMode="auto">
            <a:xfrm>
              <a:off x="3388" y="29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x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6887" name="Rectangle 23"/>
            <p:cNvSpPr>
              <a:spLocks noChangeAspect="1" noChangeArrowheads="1"/>
            </p:cNvSpPr>
            <p:nvPr/>
          </p:nvSpPr>
          <p:spPr bwMode="auto">
            <a:xfrm>
              <a:off x="2775" y="332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z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6888" name="Rectangle 24"/>
            <p:cNvSpPr>
              <a:spLocks noChangeAspect="1" noChangeArrowheads="1"/>
            </p:cNvSpPr>
            <p:nvPr/>
          </p:nvSpPr>
          <p:spPr bwMode="auto">
            <a:xfrm>
              <a:off x="2188" y="29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y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6889" name="Rectangle 25"/>
            <p:cNvSpPr>
              <a:spLocks noChangeAspect="1" noChangeArrowheads="1"/>
            </p:cNvSpPr>
            <p:nvPr/>
          </p:nvSpPr>
          <p:spPr bwMode="auto">
            <a:xfrm rot="3720000">
              <a:off x="3127" y="2514"/>
              <a:ext cx="127" cy="1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895" name="Object 31"/>
          <p:cNvGraphicFramePr>
            <a:graphicFrameLocks noChangeAspect="1"/>
          </p:cNvGraphicFramePr>
          <p:nvPr/>
        </p:nvGraphicFramePr>
        <p:xfrm>
          <a:off x="1676400" y="2286000"/>
          <a:ext cx="57070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Document" r:id="rId4" imgW="5705280" imgH="647640" progId="WP12Doc">
                  <p:embed/>
                </p:oleObj>
              </mc:Choice>
              <mc:Fallback>
                <p:oleObj name="Document" r:id="rId4" imgW="5705280" imgH="647640" progId="WP12Do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7070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96" name="Picture 32" descr="E5ban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5788"/>
            <a:ext cx="2586038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838200" y="5832475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HydroLight quads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886200" y="5819775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EcoLight bands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6400800" y="3032125"/>
            <a:ext cx="26828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EcoLight computes the azimuthally averaged radiance within each solid angle band.</a:t>
            </a:r>
          </a:p>
          <a:p>
            <a:endParaRPr lang="en-US" sz="2000"/>
          </a:p>
          <a:p>
            <a:r>
              <a:rPr lang="en-US" sz="2000"/>
              <a:t>The irradiances and polar cap radiances are the same for H &amp;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/>
          </p:cNvSpPr>
          <p:nvPr/>
        </p:nvSpPr>
        <p:spPr bwMode="auto">
          <a:xfrm>
            <a:off x="1470025" y="304800"/>
            <a:ext cx="618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HydroLight vs ecolight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560388" y="1066800"/>
            <a:ext cx="812641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Run time </a:t>
            </a:r>
            <a:r>
              <a:rPr lang="en-US">
                <a:sym typeface="WP MathA" pitchFamily="2" charset="2"/>
              </a:rPr>
              <a:t></a:t>
            </a:r>
            <a:r>
              <a:rPr lang="en-US"/>
              <a:t> fixed overhead + number of quads or bands squared, so for </a:t>
            </a:r>
            <a:r>
              <a:rPr lang="en-US" i="1"/>
              <a:t>N</a:t>
            </a:r>
            <a:r>
              <a:rPr lang="en-US"/>
              <a:t> = 20 </a:t>
            </a:r>
            <a:r>
              <a:rPr lang="en-US">
                <a:sym typeface="WP Greek Century" pitchFamily="2" charset="2"/>
              </a:rPr>
              <a:t> bands and </a:t>
            </a:r>
            <a:r>
              <a:rPr lang="en-US" i="1">
                <a:sym typeface="WP Greek Century" pitchFamily="2" charset="2"/>
              </a:rPr>
              <a:t>M</a:t>
            </a:r>
            <a:r>
              <a:rPr lang="en-US">
                <a:sym typeface="WP Greek Century" pitchFamily="2" charset="2"/>
              </a:rPr>
              <a:t> = 24  bands (10 deg x 15 deg angular resolution):</a:t>
            </a:r>
            <a:endParaRPr lang="en-US"/>
          </a:p>
          <a:p>
            <a:endParaRPr lang="en-US"/>
          </a:p>
          <a:p>
            <a:r>
              <a:rPr lang="en-US"/>
              <a:t>HL run time </a:t>
            </a:r>
            <a:r>
              <a:rPr lang="en-US">
                <a:sym typeface="WP MathA" pitchFamily="2" charset="2"/>
              </a:rPr>
              <a:t></a:t>
            </a:r>
            <a:r>
              <a:rPr lang="en-US"/>
              <a:t> FO + (</a:t>
            </a:r>
            <a:r>
              <a:rPr lang="en-US" i="1"/>
              <a:t>NM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= FO + (20*24)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EL run time </a:t>
            </a:r>
            <a:r>
              <a:rPr lang="en-US">
                <a:sym typeface="WP MathA" pitchFamily="2" charset="2"/>
              </a:rPr>
              <a:t></a:t>
            </a:r>
            <a:r>
              <a:rPr lang="en-US"/>
              <a:t> FO + (</a:t>
            </a:r>
            <a:r>
              <a:rPr lang="en-US" i="1"/>
              <a:t>N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= (20)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EL/HL = [FO + (20)</a:t>
            </a:r>
            <a:r>
              <a:rPr lang="en-US" baseline="30000"/>
              <a:t>2</a:t>
            </a:r>
            <a:r>
              <a:rPr lang="en-US"/>
              <a:t>]/[FO + (20*24)</a:t>
            </a:r>
            <a:r>
              <a:rPr lang="en-US" baseline="30000"/>
              <a:t>2</a:t>
            </a:r>
            <a:r>
              <a:rPr lang="en-US"/>
              <a:t>] ~ 1/100 so EL ~100 times faster (can be ~20 to 1000 times faster, depending on the problem and whether other speed optimizations are used)</a:t>
            </a:r>
          </a:p>
          <a:p>
            <a:endParaRPr lang="en-US"/>
          </a:p>
          <a:p>
            <a:r>
              <a:rPr lang="en-US"/>
              <a:t>The inputs to H &amp; E are identical, and the computed irradiances, diffuse attenuation coefs, reflectances, etc. are almost identical (&lt;1% difference due to numerical algorithms).  Only H can output the directional structure of the radiance distribution.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2147888" y="381000"/>
            <a:ext cx="4862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Software package</a:t>
            </a:r>
            <a:endParaRPr lang="en-US" sz="2800">
              <a:solidFill>
                <a:schemeClr val="accent2"/>
              </a:solidFill>
            </a:endParaRPr>
          </a:p>
        </p:txBody>
      </p:sp>
      <p:grpSp>
        <p:nvGrpSpPr>
          <p:cNvPr id="18485" name="Group 53"/>
          <p:cNvGrpSpPr>
            <a:grpSpLocks/>
          </p:cNvGrpSpPr>
          <p:nvPr/>
        </p:nvGrpSpPr>
        <p:grpSpPr bwMode="auto">
          <a:xfrm>
            <a:off x="2057400" y="1447800"/>
            <a:ext cx="4946650" cy="3987800"/>
            <a:chOff x="1344" y="1008"/>
            <a:chExt cx="3116" cy="2512"/>
          </a:xfrm>
        </p:grpSpPr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1374" y="1008"/>
              <a:ext cx="1365" cy="582"/>
              <a:chOff x="2470" y="865"/>
              <a:chExt cx="1145" cy="601"/>
            </a:xfrm>
          </p:grpSpPr>
          <p:sp>
            <p:nvSpPr>
              <p:cNvPr id="18449" name="Rectangle 17"/>
              <p:cNvSpPr>
                <a:spLocks noChangeArrowheads="1"/>
              </p:cNvSpPr>
              <p:nvPr/>
            </p:nvSpPr>
            <p:spPr bwMode="auto">
              <a:xfrm>
                <a:off x="2487" y="884"/>
                <a:ext cx="1128" cy="5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2470" y="865"/>
                <a:ext cx="998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3300"/>
                    </a:solidFill>
                  </a:rPr>
                  <a:t>Graphical User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Interface for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Windows 98</a:t>
                </a:r>
                <a:r>
                  <a:rPr lang="en-US" sz="1800" smtClean="0">
                    <a:solidFill>
                      <a:srgbClr val="FF3300"/>
                    </a:solidFill>
                  </a:rPr>
                  <a:t>/.../8</a:t>
                </a:r>
                <a:r>
                  <a:rPr lang="en-US" sz="1800" baseline="30000" smtClean="0">
                    <a:solidFill>
                      <a:srgbClr val="FF3300"/>
                    </a:solidFill>
                    <a:latin typeface="Symbol" pitchFamily="18" charset="2"/>
                  </a:rPr>
                  <a:t>Ò</a:t>
                </a:r>
                <a:endParaRPr lang="en-US" sz="1800" baseline="30000">
                  <a:solidFill>
                    <a:srgbClr val="FF33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>
              <a:off x="1358" y="1920"/>
              <a:ext cx="1862" cy="433"/>
              <a:chOff x="3436" y="2106"/>
              <a:chExt cx="1853" cy="447"/>
            </a:xfrm>
          </p:grpSpPr>
          <p:sp>
            <p:nvSpPr>
              <p:cNvPr id="18452" name="Rectangle 20"/>
              <p:cNvSpPr>
                <a:spLocks noChangeArrowheads="1"/>
              </p:cNvSpPr>
              <p:nvPr/>
            </p:nvSpPr>
            <p:spPr bwMode="auto">
              <a:xfrm>
                <a:off x="3436" y="2126"/>
                <a:ext cx="1840" cy="4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/>
            </p:nvSpPr>
            <p:spPr bwMode="auto">
              <a:xfrm>
                <a:off x="3474" y="2106"/>
                <a:ext cx="1815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3300"/>
                    </a:solidFill>
                  </a:rPr>
                  <a:t>A complete software package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solves the RTE</a:t>
                </a:r>
                <a:endParaRPr lang="en-US" sz="1800"/>
              </a:p>
            </p:txBody>
          </p:sp>
        </p:grpSp>
        <p:grpSp>
          <p:nvGrpSpPr>
            <p:cNvPr id="18454" name="Group 22"/>
            <p:cNvGrpSpPr>
              <a:grpSpLocks/>
            </p:cNvGrpSpPr>
            <p:nvPr/>
          </p:nvGrpSpPr>
          <p:grpSpPr bwMode="auto">
            <a:xfrm>
              <a:off x="2380" y="2763"/>
              <a:ext cx="984" cy="750"/>
              <a:chOff x="2787" y="3031"/>
              <a:chExt cx="1003" cy="938"/>
            </a:xfrm>
          </p:grpSpPr>
          <p:sp>
            <p:nvSpPr>
              <p:cNvPr id="18455" name="Rectangle 23"/>
              <p:cNvSpPr>
                <a:spLocks noChangeArrowheads="1"/>
              </p:cNvSpPr>
              <p:nvPr/>
            </p:nvSpPr>
            <p:spPr bwMode="auto">
              <a:xfrm>
                <a:off x="2802" y="3050"/>
                <a:ext cx="943" cy="9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/>
            </p:nvSpPr>
            <p:spPr bwMode="auto">
              <a:xfrm>
                <a:off x="2787" y="3031"/>
                <a:ext cx="1003" cy="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3300"/>
                    </a:solidFill>
                  </a:rPr>
                  <a:t>Spreadsheet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analysis of 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selected output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with Excel</a:t>
                </a:r>
                <a:r>
                  <a:rPr lang="en-US" sz="1800" baseline="30000">
                    <a:solidFill>
                      <a:srgbClr val="FF3300"/>
                    </a:solidFill>
                    <a:latin typeface="Symbol" pitchFamily="18" charset="2"/>
                  </a:rPr>
                  <a:t>Ò</a:t>
                </a:r>
              </a:p>
            </p:txBody>
          </p:sp>
        </p:grpSp>
        <p:grpSp>
          <p:nvGrpSpPr>
            <p:cNvPr id="18457" name="Group 25"/>
            <p:cNvGrpSpPr>
              <a:grpSpLocks/>
            </p:cNvGrpSpPr>
            <p:nvPr/>
          </p:nvGrpSpPr>
          <p:grpSpPr bwMode="auto">
            <a:xfrm>
              <a:off x="1344" y="2754"/>
              <a:ext cx="772" cy="750"/>
              <a:chOff x="4002" y="3031"/>
              <a:chExt cx="787" cy="774"/>
            </a:xfrm>
          </p:grpSpPr>
          <p:sp>
            <p:nvSpPr>
              <p:cNvPr id="18458" name="Rectangle 26"/>
              <p:cNvSpPr>
                <a:spLocks noChangeArrowheads="1"/>
              </p:cNvSpPr>
              <p:nvPr/>
            </p:nvSpPr>
            <p:spPr bwMode="auto">
              <a:xfrm>
                <a:off x="4017" y="3050"/>
                <a:ext cx="731" cy="7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/>
            </p:nvSpPr>
            <p:spPr bwMode="auto">
              <a:xfrm>
                <a:off x="4002" y="3031"/>
                <a:ext cx="787" cy="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Quick-look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printout of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selected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output</a:t>
                </a:r>
              </a:p>
            </p:txBody>
          </p:sp>
        </p:grpSp>
        <p:grpSp>
          <p:nvGrpSpPr>
            <p:cNvPr id="18460" name="Group 28"/>
            <p:cNvGrpSpPr>
              <a:grpSpLocks/>
            </p:cNvGrpSpPr>
            <p:nvPr/>
          </p:nvGrpSpPr>
          <p:grpSpPr bwMode="auto">
            <a:xfrm>
              <a:off x="3632" y="2770"/>
              <a:ext cx="736" cy="750"/>
              <a:chOff x="5005" y="3031"/>
              <a:chExt cx="750" cy="774"/>
            </a:xfrm>
          </p:grpSpPr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5020" y="3050"/>
                <a:ext cx="731" cy="7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/>
            </p:nvSpPr>
            <p:spPr bwMode="auto">
              <a:xfrm>
                <a:off x="5005" y="3031"/>
                <a:ext cx="750" cy="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Graphical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or digital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analysis of</a:t>
                </a:r>
              </a:p>
              <a:p>
                <a:r>
                  <a:rPr lang="en-US" sz="1800">
                    <a:solidFill>
                      <a:srgbClr val="FF0000"/>
                    </a:solidFill>
                  </a:rPr>
                  <a:t>all output</a:t>
                </a:r>
              </a:p>
            </p:txBody>
          </p:sp>
        </p:grpSp>
        <p:grpSp>
          <p:nvGrpSpPr>
            <p:cNvPr id="18474" name="Group 42"/>
            <p:cNvGrpSpPr>
              <a:grpSpLocks/>
            </p:cNvGrpSpPr>
            <p:nvPr/>
          </p:nvGrpSpPr>
          <p:grpSpPr bwMode="auto">
            <a:xfrm>
              <a:off x="3216" y="1008"/>
              <a:ext cx="1244" cy="577"/>
              <a:chOff x="2470" y="865"/>
              <a:chExt cx="1145" cy="596"/>
            </a:xfrm>
          </p:grpSpPr>
          <p:sp>
            <p:nvSpPr>
              <p:cNvPr id="18475" name="Rectangle 43"/>
              <p:cNvSpPr>
                <a:spLocks noChangeArrowheads="1"/>
              </p:cNvSpPr>
              <p:nvPr/>
            </p:nvSpPr>
            <p:spPr bwMode="auto">
              <a:xfrm>
                <a:off x="2487" y="884"/>
                <a:ext cx="1128" cy="5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/>
            </p:nvSpPr>
            <p:spPr bwMode="auto">
              <a:xfrm>
                <a:off x="2470" y="865"/>
                <a:ext cx="1101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3300"/>
                    </a:solidFill>
                  </a:rPr>
                  <a:t>User’s input data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and models, or use</a:t>
                </a:r>
              </a:p>
              <a:p>
                <a:r>
                  <a:rPr lang="en-US" sz="1800">
                    <a:solidFill>
                      <a:srgbClr val="FF3300"/>
                    </a:solidFill>
                  </a:rPr>
                  <a:t>defaults</a:t>
                </a:r>
                <a:endParaRPr lang="en-US" sz="1800" baseline="30000">
                  <a:solidFill>
                    <a:srgbClr val="FF33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2736" y="129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H="1">
              <a:off x="1680" y="2352"/>
              <a:ext cx="576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2256" y="2352"/>
              <a:ext cx="576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2256" y="2352"/>
              <a:ext cx="1776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>
              <a:off x="2016" y="1563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598613" y="381000"/>
            <a:ext cx="5868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The Rules of the Game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533400" y="1219200"/>
            <a:ext cx="822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 have received no funding for the development and continued improvement of HydroLight.  </a:t>
            </a:r>
            <a:r>
              <a:rPr lang="en-US" smtClean="0"/>
              <a:t>Just as with instruments, it </a:t>
            </a:r>
            <a:r>
              <a:rPr lang="en-US"/>
              <a:t>must pay its own way as a commercial product</a:t>
            </a:r>
            <a:r>
              <a:rPr lang="en-US" smtClean="0"/>
              <a:t>.  HydroLight </a:t>
            </a:r>
            <a:r>
              <a:rPr lang="en-US"/>
              <a:t>is a commercial product of Sequoia Scientific, Inc. and is copyrighted code.  It is not in the public domain.</a:t>
            </a:r>
          </a:p>
          <a:p>
            <a:endParaRPr lang="en-US"/>
          </a:p>
          <a:p>
            <a:r>
              <a:rPr lang="en-US"/>
              <a:t>The code provided to students for this course is an executable version of HydroLight-EcoLight version </a:t>
            </a:r>
            <a:r>
              <a:rPr lang="en-US" smtClean="0"/>
              <a:t>5.2.  </a:t>
            </a:r>
            <a:r>
              <a:rPr lang="en-US"/>
              <a:t>This code does not have all of the features of the full </a:t>
            </a:r>
            <a:r>
              <a:rPr lang="en-US" smtClean="0"/>
              <a:t>HE5 and </a:t>
            </a:r>
            <a:r>
              <a:rPr lang="en-US"/>
              <a:t>does not include the source code.</a:t>
            </a:r>
          </a:p>
          <a:p>
            <a:endParaRPr lang="en-US"/>
          </a:p>
          <a:p>
            <a:r>
              <a:rPr lang="en-US"/>
              <a:t>The code for this class will run for 500 executions or until </a:t>
            </a:r>
            <a:r>
              <a:rPr lang="en-US" smtClean="0"/>
              <a:t>30 August 2014, </a:t>
            </a:r>
            <a:r>
              <a:rPr lang="en-US"/>
              <a:t>whichever comes first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0" y="0"/>
            <a:ext cx="9144000" cy="6851650"/>
            <a:chOff x="0" y="0"/>
            <a:chExt cx="5760" cy="4316"/>
          </a:xfrm>
        </p:grpSpPr>
        <p:pic>
          <p:nvPicPr>
            <p:cNvPr id="32781" name="Picture 13" descr="StarTracks_600x4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82" name="Text Box 14"/>
            <p:cNvSpPr txBox="1">
              <a:spLocks noChangeAspect="1" noChangeArrowheads="1"/>
            </p:cNvSpPr>
            <p:nvPr/>
          </p:nvSpPr>
          <p:spPr bwMode="auto">
            <a:xfrm>
              <a:off x="0" y="3684"/>
              <a:ext cx="5760" cy="6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990000"/>
                  </a:solidFill>
                </a:rPr>
                <a:t>Star tracks, Grand Canyon</a:t>
              </a: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751138" y="1371600"/>
            <a:ext cx="3962623" cy="31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 What is HydroLight?</a:t>
            </a:r>
          </a:p>
          <a:p>
            <a:pPr lvl="1"/>
            <a:r>
              <a:rPr lang="en-US" sz="2000">
                <a:latin typeface="Arial" pitchFamily="34" charset="0"/>
              </a:rPr>
              <a:t>Physical model</a:t>
            </a:r>
          </a:p>
          <a:p>
            <a:pPr lvl="1"/>
            <a:r>
              <a:rPr lang="en-US" sz="2000">
                <a:latin typeface="Arial" pitchFamily="34" charset="0"/>
              </a:rPr>
              <a:t>Computational model</a:t>
            </a:r>
          </a:p>
          <a:p>
            <a:pPr lvl="1"/>
            <a:r>
              <a:rPr lang="en-US" sz="2000">
                <a:latin typeface="Arial" pitchFamily="34" charset="0"/>
              </a:rPr>
              <a:t>Use as a tool</a:t>
            </a:r>
          </a:p>
          <a:p>
            <a:pPr lvl="1"/>
            <a:endParaRPr lang="en-US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 Software Package</a:t>
            </a:r>
          </a:p>
          <a:p>
            <a:pPr>
              <a:buFontTx/>
              <a:buChar char="•"/>
            </a:pPr>
            <a:endParaRPr lang="en-US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 Then do some runs….</a:t>
            </a:r>
          </a:p>
          <a:p>
            <a:pPr>
              <a:buFontTx/>
              <a:buChar char="•"/>
            </a:pPr>
            <a:endParaRPr lang="en-US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 Install the code on your laptops</a:t>
            </a:r>
            <a:endParaRPr lang="en-US" sz="200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719263" y="457200"/>
            <a:ext cx="5672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Hydrolight overview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5146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Solving the RTE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095500" y="1371600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 unique solution of the RTE requires:</a:t>
            </a:r>
            <a:endParaRPr lang="en-US" sz="2800"/>
          </a:p>
        </p:txBody>
      </p:sp>
      <p:grpSp>
        <p:nvGrpSpPr>
          <p:cNvPr id="28729" name="Group 57"/>
          <p:cNvGrpSpPr>
            <a:grpSpLocks/>
          </p:cNvGrpSpPr>
          <p:nvPr/>
        </p:nvGrpSpPr>
        <p:grpSpPr bwMode="auto">
          <a:xfrm>
            <a:off x="838200" y="2044700"/>
            <a:ext cx="2894013" cy="3438525"/>
            <a:chOff x="528" y="1288"/>
            <a:chExt cx="1823" cy="2166"/>
          </a:xfrm>
        </p:grpSpPr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736" y="1558"/>
              <a:ext cx="1206" cy="835"/>
            </a:xfrm>
            <a:custGeom>
              <a:avLst/>
              <a:gdLst>
                <a:gd name="T0" fmla="*/ 1200 w 1392"/>
                <a:gd name="T1" fmla="*/ 96 h 1041"/>
                <a:gd name="T2" fmla="*/ 1104 w 1392"/>
                <a:gd name="T3" fmla="*/ 0 h 1041"/>
                <a:gd name="T4" fmla="*/ 912 w 1392"/>
                <a:gd name="T5" fmla="*/ 0 h 1041"/>
                <a:gd name="T6" fmla="*/ 720 w 1392"/>
                <a:gd name="T7" fmla="*/ 96 h 1041"/>
                <a:gd name="T8" fmla="*/ 576 w 1392"/>
                <a:gd name="T9" fmla="*/ 48 h 1041"/>
                <a:gd name="T10" fmla="*/ 480 w 1392"/>
                <a:gd name="T11" fmla="*/ 96 h 1041"/>
                <a:gd name="T12" fmla="*/ 336 w 1392"/>
                <a:gd name="T13" fmla="*/ 192 h 1041"/>
                <a:gd name="T14" fmla="*/ 240 w 1392"/>
                <a:gd name="T15" fmla="*/ 288 h 1041"/>
                <a:gd name="T16" fmla="*/ 240 w 1392"/>
                <a:gd name="T17" fmla="*/ 432 h 1041"/>
                <a:gd name="T18" fmla="*/ 0 w 1392"/>
                <a:gd name="T19" fmla="*/ 528 h 1041"/>
                <a:gd name="T20" fmla="*/ 0 w 1392"/>
                <a:gd name="T21" fmla="*/ 720 h 1041"/>
                <a:gd name="T22" fmla="*/ 48 w 1392"/>
                <a:gd name="T23" fmla="*/ 864 h 1041"/>
                <a:gd name="T24" fmla="*/ 144 w 1392"/>
                <a:gd name="T25" fmla="*/ 864 h 1041"/>
                <a:gd name="T26" fmla="*/ 288 w 1392"/>
                <a:gd name="T27" fmla="*/ 768 h 1041"/>
                <a:gd name="T28" fmla="*/ 384 w 1392"/>
                <a:gd name="T29" fmla="*/ 912 h 1041"/>
                <a:gd name="T30" fmla="*/ 528 w 1392"/>
                <a:gd name="T31" fmla="*/ 912 h 1041"/>
                <a:gd name="T32" fmla="*/ 1073 w 1392"/>
                <a:gd name="T33" fmla="*/ 1041 h 1041"/>
                <a:gd name="T34" fmla="*/ 1200 w 1392"/>
                <a:gd name="T35" fmla="*/ 1008 h 1041"/>
                <a:gd name="T36" fmla="*/ 1296 w 1392"/>
                <a:gd name="T37" fmla="*/ 912 h 1041"/>
                <a:gd name="T38" fmla="*/ 1296 w 1392"/>
                <a:gd name="T39" fmla="*/ 720 h 1041"/>
                <a:gd name="T40" fmla="*/ 1392 w 1392"/>
                <a:gd name="T41" fmla="*/ 576 h 1041"/>
                <a:gd name="T42" fmla="*/ 1392 w 1392"/>
                <a:gd name="T43" fmla="*/ 336 h 1041"/>
                <a:gd name="T44" fmla="*/ 1296 w 1392"/>
                <a:gd name="T45" fmla="*/ 96 h 1041"/>
                <a:gd name="T46" fmla="*/ 1200 w 1392"/>
                <a:gd name="T47" fmla="*/ 96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2" h="1041">
                  <a:moveTo>
                    <a:pt x="1200" y="96"/>
                  </a:moveTo>
                  <a:lnTo>
                    <a:pt x="1104" y="0"/>
                  </a:lnTo>
                  <a:lnTo>
                    <a:pt x="912" y="0"/>
                  </a:lnTo>
                  <a:lnTo>
                    <a:pt x="720" y="96"/>
                  </a:lnTo>
                  <a:lnTo>
                    <a:pt x="576" y="48"/>
                  </a:lnTo>
                  <a:lnTo>
                    <a:pt x="480" y="96"/>
                  </a:lnTo>
                  <a:lnTo>
                    <a:pt x="336" y="192"/>
                  </a:lnTo>
                  <a:lnTo>
                    <a:pt x="240" y="288"/>
                  </a:lnTo>
                  <a:lnTo>
                    <a:pt x="240" y="432"/>
                  </a:lnTo>
                  <a:lnTo>
                    <a:pt x="0" y="528"/>
                  </a:lnTo>
                  <a:lnTo>
                    <a:pt x="0" y="720"/>
                  </a:lnTo>
                  <a:lnTo>
                    <a:pt x="48" y="864"/>
                  </a:lnTo>
                  <a:lnTo>
                    <a:pt x="144" y="864"/>
                  </a:lnTo>
                  <a:lnTo>
                    <a:pt x="288" y="768"/>
                  </a:lnTo>
                  <a:lnTo>
                    <a:pt x="384" y="912"/>
                  </a:lnTo>
                  <a:lnTo>
                    <a:pt x="528" y="912"/>
                  </a:lnTo>
                  <a:cubicBezTo>
                    <a:pt x="789" y="931"/>
                    <a:pt x="1073" y="789"/>
                    <a:pt x="1073" y="1041"/>
                  </a:cubicBezTo>
                  <a:lnTo>
                    <a:pt x="1200" y="1008"/>
                  </a:lnTo>
                  <a:lnTo>
                    <a:pt x="1296" y="912"/>
                  </a:lnTo>
                  <a:lnTo>
                    <a:pt x="1296" y="720"/>
                  </a:lnTo>
                  <a:lnTo>
                    <a:pt x="1392" y="576"/>
                  </a:lnTo>
                  <a:lnTo>
                    <a:pt x="1392" y="336"/>
                  </a:lnTo>
                  <a:lnTo>
                    <a:pt x="1296" y="96"/>
                  </a:lnTo>
                  <a:lnTo>
                    <a:pt x="1200" y="96"/>
                  </a:lnTo>
                  <a:close/>
                </a:path>
              </a:pathLst>
            </a:custGeom>
            <a:solidFill>
              <a:srgbClr val="66FF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152" y="1645"/>
              <a:ext cx="688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Region of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interest: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IOPs are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known</a:t>
              </a:r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944" y="1442"/>
              <a:ext cx="166" cy="23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 flipV="1">
              <a:off x="1443" y="1288"/>
              <a:ext cx="42" cy="308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859" y="1442"/>
              <a:ext cx="291" cy="193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942" y="1943"/>
              <a:ext cx="292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818" y="2328"/>
              <a:ext cx="208" cy="232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 flipH="1">
              <a:off x="1443" y="2259"/>
              <a:ext cx="125" cy="34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110" y="2290"/>
              <a:ext cx="0" cy="34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flipH="1">
              <a:off x="528" y="2213"/>
              <a:ext cx="250" cy="23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 flipV="1">
              <a:off x="570" y="1750"/>
              <a:ext cx="291" cy="193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727" y="2684"/>
              <a:ext cx="16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Radiance incident onto all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boundaries from outside 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the region is known</a:t>
              </a:r>
              <a:endParaRPr lang="en-US"/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935" y="3204"/>
              <a:ext cx="10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A 3-D problem</a:t>
              </a:r>
              <a:endParaRPr lang="en-US"/>
            </a:p>
          </p:txBody>
        </p:sp>
      </p:grp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4105275" y="2962275"/>
            <a:ext cx="846138" cy="390525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5622925" y="2001838"/>
            <a:ext cx="2759075" cy="3448050"/>
            <a:chOff x="3542" y="1261"/>
            <a:chExt cx="1738" cy="2172"/>
          </a:xfrm>
        </p:grpSpPr>
        <p:sp>
          <p:nvSpPr>
            <p:cNvPr id="28701" name="AutoShape 29"/>
            <p:cNvSpPr>
              <a:spLocks noChangeArrowheads="1"/>
            </p:cNvSpPr>
            <p:nvPr/>
          </p:nvSpPr>
          <p:spPr bwMode="auto">
            <a:xfrm>
              <a:off x="3542" y="2005"/>
              <a:ext cx="541" cy="231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AutoShape 30"/>
            <p:cNvSpPr>
              <a:spLocks noChangeArrowheads="1"/>
            </p:cNvSpPr>
            <p:nvPr/>
          </p:nvSpPr>
          <p:spPr bwMode="auto">
            <a:xfrm>
              <a:off x="4083" y="2005"/>
              <a:ext cx="540" cy="231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AutoShape 31"/>
            <p:cNvSpPr>
              <a:spLocks noChangeArrowheads="1"/>
            </p:cNvSpPr>
            <p:nvPr/>
          </p:nvSpPr>
          <p:spPr bwMode="auto">
            <a:xfrm>
              <a:off x="4623" y="2005"/>
              <a:ext cx="541" cy="231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3542" y="2159"/>
              <a:ext cx="1622" cy="578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grpSp>
          <p:nvGrpSpPr>
            <p:cNvPr id="28705" name="Group 33"/>
            <p:cNvGrpSpPr>
              <a:grpSpLocks/>
            </p:cNvGrpSpPr>
            <p:nvPr/>
          </p:nvGrpSpPr>
          <p:grpSpPr bwMode="auto">
            <a:xfrm>
              <a:off x="4707" y="1619"/>
              <a:ext cx="374" cy="386"/>
              <a:chOff x="2976" y="3024"/>
              <a:chExt cx="432" cy="480"/>
            </a:xfrm>
          </p:grpSpPr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48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0" name="Group 38"/>
            <p:cNvGrpSpPr>
              <a:grpSpLocks/>
            </p:cNvGrpSpPr>
            <p:nvPr/>
          </p:nvGrpSpPr>
          <p:grpSpPr bwMode="auto">
            <a:xfrm>
              <a:off x="3667" y="1619"/>
              <a:ext cx="374" cy="386"/>
              <a:chOff x="2976" y="3024"/>
              <a:chExt cx="432" cy="480"/>
            </a:xfrm>
          </p:grpSpPr>
          <p:sp>
            <p:nvSpPr>
              <p:cNvPr id="28711" name="Line 39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48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Line 40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Line 41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42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5" name="Group 43"/>
            <p:cNvGrpSpPr>
              <a:grpSpLocks/>
            </p:cNvGrpSpPr>
            <p:nvPr/>
          </p:nvGrpSpPr>
          <p:grpSpPr bwMode="auto">
            <a:xfrm>
              <a:off x="4207" y="1619"/>
              <a:ext cx="375" cy="386"/>
              <a:chOff x="2976" y="3024"/>
              <a:chExt cx="432" cy="480"/>
            </a:xfrm>
          </p:grpSpPr>
          <p:sp>
            <p:nvSpPr>
              <p:cNvPr id="28716" name="Line 44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48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" name="Line 45"/>
              <p:cNvSpPr>
                <a:spLocks noChangeShapeType="1"/>
              </p:cNvSpPr>
              <p:nvPr/>
            </p:nvSpPr>
            <p:spPr bwMode="auto">
              <a:xfrm flipH="1">
                <a:off x="2976" y="3024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Line 46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Line 47"/>
              <p:cNvSpPr>
                <a:spLocks noChangeShapeType="1"/>
              </p:cNvSpPr>
              <p:nvPr/>
            </p:nvSpPr>
            <p:spPr bwMode="auto">
              <a:xfrm>
                <a:off x="3312" y="3024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3798" y="2094"/>
              <a:ext cx="133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IOPs are known as a 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function of depth</a:t>
              </a:r>
            </a:p>
          </p:txBody>
        </p:sp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818" y="2551"/>
              <a:ext cx="13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Bottom (can be at </a:t>
              </a:r>
              <a:r>
                <a:rPr lang="en-US" sz="1800">
                  <a:sym typeface="WP MathA" pitchFamily="2" charset="2"/>
                </a:rPr>
                <a:t>)</a:t>
              </a:r>
              <a:endParaRPr lang="en-US" sz="1800"/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3580" y="1261"/>
              <a:ext cx="170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Radiance incident onto sea </a:t>
              </a:r>
            </a:p>
            <a:p>
              <a:pPr>
                <a:lnSpc>
                  <a:spcPct val="80000"/>
                </a:lnSpc>
              </a:pPr>
              <a:r>
                <a:rPr lang="en-US" sz="1800"/>
                <a:t>surface is known</a:t>
              </a:r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3884" y="3183"/>
              <a:ext cx="10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A 1-D problem</a:t>
              </a:r>
              <a:endParaRPr lang="en-US"/>
            </a:p>
          </p:txBody>
        </p:sp>
      </p:grp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827463" y="3403600"/>
            <a:ext cx="1555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Stretch out the</a:t>
            </a:r>
          </a:p>
          <a:p>
            <a:pPr>
              <a:lnSpc>
                <a:spcPct val="80000"/>
              </a:lnSpc>
            </a:pPr>
            <a:r>
              <a:rPr lang="en-US" sz="1800"/>
              <a:t>region to make</a:t>
            </a:r>
          </a:p>
          <a:p>
            <a:pPr>
              <a:lnSpc>
                <a:spcPct val="80000"/>
              </a:lnSpc>
            </a:pPr>
            <a:r>
              <a:rPr lang="en-US" sz="1800"/>
              <a:t>a horizontally</a:t>
            </a:r>
          </a:p>
          <a:p>
            <a:pPr>
              <a:lnSpc>
                <a:spcPct val="80000"/>
              </a:lnSpc>
            </a:pPr>
            <a:r>
              <a:rPr lang="en-US" sz="1800"/>
              <a:t>homogeneous</a:t>
            </a:r>
          </a:p>
          <a:p>
            <a:pPr>
              <a:lnSpc>
                <a:spcPct val="80000"/>
              </a:lnSpc>
            </a:pPr>
            <a:r>
              <a:rPr lang="en-US" sz="1800"/>
              <a:t>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487488" y="457200"/>
            <a:ext cx="6132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The Radiative Transfer</a:t>
            </a:r>
          </a:p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Equation (RTE)</a:t>
            </a:r>
            <a:endParaRPr lang="en-US" sz="2800">
              <a:solidFill>
                <a:schemeClr val="accent2"/>
              </a:solidFill>
            </a:endParaRPr>
          </a:p>
        </p:txBody>
      </p: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-838200" y="1752600"/>
            <a:ext cx="10969625" cy="2762250"/>
            <a:chOff x="-48" y="1056"/>
            <a:chExt cx="5758" cy="1740"/>
          </a:xfrm>
        </p:grpSpPr>
        <p:graphicFrame>
          <p:nvGraphicFramePr>
            <p:cNvPr id="7207" name="Object 39"/>
            <p:cNvGraphicFramePr>
              <a:graphicFrameLocks noChangeAspect="1"/>
            </p:cNvGraphicFramePr>
            <p:nvPr/>
          </p:nvGraphicFramePr>
          <p:xfrm>
            <a:off x="-48" y="1056"/>
            <a:ext cx="5758" cy="1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Document" r:id="rId3" imgW="5705640" imgH="1724040" progId="WP7Doc">
                    <p:embed/>
                  </p:oleObj>
                </mc:Choice>
                <mc:Fallback>
                  <p:oleObj name="Document" r:id="rId3" imgW="5705640" imgH="1724040" progId="WP7Doc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" y="1056"/>
                          <a:ext cx="5758" cy="1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2544" y="1824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>
              <a:off x="1056" y="131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3048" y="139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>
              <a:off x="2016" y="1392"/>
              <a:ext cx="33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2592" y="1392"/>
              <a:ext cx="33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>
              <a:off x="1888" y="1824"/>
              <a:ext cx="33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3264" y="1824"/>
              <a:ext cx="9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>
              <a:off x="1872" y="2320"/>
              <a:ext cx="62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1050925" y="3975100"/>
            <a:ext cx="7254875" cy="1768475"/>
            <a:chOff x="662" y="2504"/>
            <a:chExt cx="4570" cy="1114"/>
          </a:xfrm>
        </p:grpSpPr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662" y="2640"/>
              <a:ext cx="457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Given the IOPs </a:t>
              </a:r>
              <a:r>
                <a:rPr lang="en-US" i="1"/>
                <a:t>a</a:t>
              </a:r>
              <a:r>
                <a:rPr lang="en-US"/>
                <a:t>(z,</a:t>
              </a:r>
              <a:r>
                <a:rPr lang="en-US">
                  <a:sym typeface="WP Greek Century" pitchFamily="2" charset="2"/>
                </a:rPr>
                <a:t>), </a:t>
              </a:r>
              <a:r>
                <a:rPr lang="en-US" i="1"/>
                <a:t>b</a:t>
              </a:r>
              <a:r>
                <a:rPr lang="en-US"/>
                <a:t>(</a:t>
              </a:r>
              <a:r>
                <a:rPr lang="en-US" i="1"/>
                <a:t>z</a:t>
              </a:r>
              <a:r>
                <a:rPr lang="en-US"/>
                <a:t>,</a:t>
              </a:r>
              <a:r>
                <a:rPr lang="en-US">
                  <a:sym typeface="WP Greek Century" pitchFamily="2" charset="2"/>
                </a:rPr>
                <a:t>), and </a:t>
              </a:r>
              <a:r>
                <a:rPr lang="en-US"/>
                <a:t>(</a:t>
              </a:r>
              <a:r>
                <a:rPr lang="en-US" i="1"/>
                <a:t>z</a:t>
              </a:r>
              <a:r>
                <a:rPr lang="en-US"/>
                <a:t>,</a:t>
              </a:r>
              <a:r>
                <a:rPr lang="en-US">
                  <a:sym typeface="WP Greek Century" pitchFamily="2" charset="2"/>
                </a:rPr>
                <a:t></a:t>
              </a:r>
              <a:r>
                <a:rPr lang="en-US">
                  <a:sym typeface="WP MathA" pitchFamily="2" charset="2"/>
                </a:rPr>
                <a:t></a:t>
              </a:r>
              <a:r>
                <a:rPr lang="en-US">
                  <a:sym typeface="WP Greek Century" pitchFamily="2" charset="2"/>
                </a:rPr>
                <a:t>,</a:t>
              </a:r>
              <a:r>
                <a:rPr lang="en-US">
                  <a:sym typeface="WP MathA" pitchFamily="2" charset="2"/>
                </a:rPr>
                <a:t></a:t>
              </a:r>
              <a:r>
                <a:rPr lang="en-US">
                  <a:sym typeface="WP Greek Century" pitchFamily="2" charset="2"/>
                </a:rPr>
                <a:t>,,); the internal sources </a:t>
              </a:r>
              <a:r>
                <a:rPr lang="en-US" i="1"/>
                <a:t>S</a:t>
              </a:r>
              <a:r>
                <a:rPr lang="en-US"/>
                <a:t>(</a:t>
              </a:r>
              <a:r>
                <a:rPr lang="en-US" i="1"/>
                <a:t>z</a:t>
              </a:r>
              <a:r>
                <a:rPr lang="en-US"/>
                <a:t>,</a:t>
              </a:r>
              <a:r>
                <a:rPr lang="en-US">
                  <a:sym typeface="WP Greek Century" pitchFamily="2" charset="2"/>
                </a:rPr>
                <a:t>,,); and boundary conditions at the air-water surface and the bottom, HydroLight solves for the radiance distribution </a:t>
              </a:r>
              <a:r>
                <a:rPr lang="en-US" i="1"/>
                <a:t>L</a:t>
              </a:r>
              <a:r>
                <a:rPr lang="en-US"/>
                <a:t>(</a:t>
              </a:r>
              <a:r>
                <a:rPr lang="en-US" i="1"/>
                <a:t>z</a:t>
              </a:r>
              <a:r>
                <a:rPr lang="en-US"/>
                <a:t>,</a:t>
              </a:r>
              <a:r>
                <a:rPr lang="en-US">
                  <a:sym typeface="WP Greek Century" pitchFamily="2" charset="2"/>
                </a:rPr>
                <a:t>,,).</a:t>
              </a:r>
            </a:p>
          </p:txBody>
        </p:sp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3334" y="2504"/>
              <a:ext cx="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498600" y="457200"/>
            <a:ext cx="6132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The Radiative Transfer</a:t>
            </a:r>
          </a:p>
          <a:p>
            <a:pPr algn="ctr"/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Equation (RTE)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050925" y="4146550"/>
            <a:ext cx="7254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NOTE:  The RTE has the TOTAL absorption and VSF.  Only oceanographers (not photons) care how much of the total absorption and scattering is due to water, phytoplankton, CDOM, minerals, etc.</a:t>
            </a:r>
            <a:endParaRPr lang="en-US">
              <a:sym typeface="WP Greek Century" pitchFamily="2" charset="2"/>
            </a:endParaRPr>
          </a:p>
        </p:txBody>
      </p:sp>
      <p:grpSp>
        <p:nvGrpSpPr>
          <p:cNvPr id="35864" name="Group 24"/>
          <p:cNvGrpSpPr>
            <a:grpSpLocks/>
          </p:cNvGrpSpPr>
          <p:nvPr/>
        </p:nvGrpSpPr>
        <p:grpSpPr bwMode="auto">
          <a:xfrm>
            <a:off x="-838200" y="1752600"/>
            <a:ext cx="10969625" cy="2762250"/>
            <a:chOff x="-528" y="1332"/>
            <a:chExt cx="6910" cy="1740"/>
          </a:xfrm>
        </p:grpSpPr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-528" y="1332"/>
              <a:ext cx="6910" cy="1740"/>
              <a:chOff x="-48" y="1056"/>
              <a:chExt cx="5758" cy="1740"/>
            </a:xfrm>
          </p:grpSpPr>
          <p:graphicFrame>
            <p:nvGraphicFramePr>
              <p:cNvPr id="35850" name="Object 10"/>
              <p:cNvGraphicFramePr>
                <a:graphicFrameLocks noChangeAspect="1"/>
              </p:cNvGraphicFramePr>
              <p:nvPr/>
            </p:nvGraphicFramePr>
            <p:xfrm>
              <a:off x="-48" y="1056"/>
              <a:ext cx="5758" cy="1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3" name="Document" r:id="rId3" imgW="5705640" imgH="1724040" progId="WP7Doc">
                      <p:embed/>
                    </p:oleObj>
                  </mc:Choice>
                  <mc:Fallback>
                    <p:oleObj name="Document" r:id="rId3" imgW="5705640" imgH="1724040" progId="WP7Doc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48" y="1056"/>
                            <a:ext cx="5758" cy="17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>
                <a:off x="1056" y="131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3048" y="139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2592" y="139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>
                <a:off x="1888" y="182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1872" y="232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 flipV="1">
              <a:off x="2208" y="1680"/>
              <a:ext cx="720" cy="12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H="1" flipV="1">
              <a:off x="2832" y="1728"/>
              <a:ext cx="96" cy="115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V="1">
              <a:off x="2928" y="2112"/>
              <a:ext cx="960" cy="76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143000" y="1295400"/>
            <a:ext cx="71056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 time independent</a:t>
            </a:r>
          </a:p>
          <a:p>
            <a:pPr>
              <a:buFontTx/>
              <a:buChar char="•"/>
            </a:pPr>
            <a:r>
              <a:rPr lang="en-US" sz="1800"/>
              <a:t>  one spatial dimension (depth)</a:t>
            </a:r>
          </a:p>
          <a:p>
            <a:pPr lvl="1"/>
            <a:r>
              <a:rPr lang="en-US" sz="1800"/>
              <a:t>-  no restrictions on depth dependence of IOPs (not a “layered” model)</a:t>
            </a:r>
          </a:p>
          <a:p>
            <a:pPr>
              <a:buFontTx/>
              <a:buChar char="•"/>
            </a:pPr>
            <a:r>
              <a:rPr lang="en-US" sz="1800"/>
              <a:t>  no restriction on wavelength dependence from 300 to 1000 nm</a:t>
            </a:r>
          </a:p>
          <a:p>
            <a:pPr>
              <a:buFontTx/>
              <a:buChar char="•"/>
            </a:pPr>
            <a:r>
              <a:rPr lang="en-US" sz="1800"/>
              <a:t>  arbitrary sky radiance onto sea surface</a:t>
            </a:r>
          </a:p>
          <a:p>
            <a:pPr>
              <a:buFontTx/>
              <a:buChar char="•"/>
            </a:pPr>
            <a:r>
              <a:rPr lang="en-US" sz="1800"/>
              <a:t>  Cox-Munk air-water surface (parameterizes gravity &amp; capillary </a:t>
            </a:r>
          </a:p>
          <a:p>
            <a:r>
              <a:rPr lang="en-US" sz="1800"/>
              <a:t>            waves via the wind speed)</a:t>
            </a:r>
          </a:p>
          <a:p>
            <a:pPr>
              <a:buFontTx/>
              <a:buChar char="•"/>
            </a:pPr>
            <a:r>
              <a:rPr lang="en-US" sz="1800"/>
              <a:t>  various bottom boundary options</a:t>
            </a:r>
          </a:p>
          <a:p>
            <a:pPr>
              <a:buFontTx/>
              <a:buChar char="•"/>
            </a:pPr>
            <a:r>
              <a:rPr lang="en-US" sz="1800"/>
              <a:t>  includes all orders of multiple scattering</a:t>
            </a:r>
          </a:p>
          <a:p>
            <a:pPr>
              <a:buFontTx/>
              <a:buChar char="•"/>
            </a:pPr>
            <a:r>
              <a:rPr lang="en-US" sz="1800"/>
              <a:t>  includes Raman scatter by water</a:t>
            </a:r>
          </a:p>
          <a:p>
            <a:pPr>
              <a:buFontTx/>
              <a:buChar char="•"/>
            </a:pPr>
            <a:r>
              <a:rPr lang="en-US" sz="1800"/>
              <a:t>  includes fluorescence by chlorophyll and CDOM</a:t>
            </a:r>
          </a:p>
          <a:p>
            <a:pPr>
              <a:buFontTx/>
              <a:buChar char="•"/>
            </a:pPr>
            <a:r>
              <a:rPr lang="en-US" sz="1800"/>
              <a:t>  includes internal sources (bioluminescing layers)</a:t>
            </a:r>
          </a:p>
          <a:p>
            <a:pPr>
              <a:buFontTx/>
              <a:buChar char="•"/>
            </a:pPr>
            <a:r>
              <a:rPr lang="en-US" sz="1800"/>
              <a:t>  polarization not included (the biggest inaccuracy in HydroLight)</a:t>
            </a:r>
          </a:p>
          <a:p>
            <a:pPr>
              <a:buFontTx/>
              <a:buChar char="•"/>
            </a:pPr>
            <a:r>
              <a:rPr lang="en-US" sz="1800"/>
              <a:t>  whitecaps not included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535238" y="381000"/>
            <a:ext cx="409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Physical model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62000" y="9906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 b="1"/>
              <a:t>Discretization:</a:t>
            </a:r>
            <a:r>
              <a:rPr lang="en-US" sz="2000"/>
              <a:t>  Average the RTE over directional “windows” (solid angle “quads”)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uv</a:t>
            </a:r>
            <a:r>
              <a:rPr lang="en-US" sz="2000"/>
              <a:t> and over wavelength bands </a:t>
            </a:r>
            <a:r>
              <a:rPr lang="en-US" sz="2000">
                <a:latin typeface="Symbol" pitchFamily="18" charset="2"/>
              </a:rPr>
              <a:t>Dl</a:t>
            </a:r>
            <a:r>
              <a:rPr lang="en-US" sz="2000" baseline="-25000"/>
              <a:t>j</a:t>
            </a:r>
            <a:r>
              <a:rPr lang="en-US" sz="2000"/>
              <a:t>, and save output at a finite number of depths </a:t>
            </a:r>
            <a:r>
              <a:rPr lang="en-US" sz="2000" i="1"/>
              <a:t>z</a:t>
            </a:r>
            <a:r>
              <a:rPr lang="en-US" sz="2000" baseline="-25000"/>
              <a:t>k</a:t>
            </a:r>
            <a:endParaRPr lang="en-US" sz="1800" baseline="-25000"/>
          </a:p>
        </p:txBody>
      </p:sp>
      <p:graphicFrame>
        <p:nvGraphicFramePr>
          <p:cNvPr id="820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53478"/>
              </p:ext>
            </p:extLst>
          </p:nvPr>
        </p:nvGraphicFramePr>
        <p:xfrm>
          <a:off x="1371600" y="2133600"/>
          <a:ext cx="6835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Document" r:id="rId3" imgW="6849720" imgH="739440" progId="WP11Doc">
                  <p:embed/>
                </p:oleObj>
              </mc:Choice>
              <mc:Fallback>
                <p:oleObj name="Document" r:id="rId3" imgW="6849720" imgH="739440" progId="WP11Doc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8357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600200" y="304800"/>
            <a:ext cx="5856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Computational model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8213" name="Line 21"/>
          <p:cNvSpPr>
            <a:spLocks noChangeAspect="1" noChangeShapeType="1"/>
          </p:cNvSpPr>
          <p:nvPr/>
        </p:nvSpPr>
        <p:spPr bwMode="auto">
          <a:xfrm>
            <a:off x="349250" y="3097213"/>
            <a:ext cx="2449513" cy="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Aspect="1" noChangeShapeType="1"/>
          </p:cNvSpPr>
          <p:nvPr/>
        </p:nvSpPr>
        <p:spPr bwMode="auto">
          <a:xfrm>
            <a:off x="2798763" y="3113088"/>
            <a:ext cx="0" cy="2759075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3"/>
          <p:cNvSpPr>
            <a:spLocks noChangeAspect="1" noChangeShapeType="1"/>
          </p:cNvSpPr>
          <p:nvPr/>
        </p:nvSpPr>
        <p:spPr bwMode="auto">
          <a:xfrm>
            <a:off x="334963" y="3125788"/>
            <a:ext cx="0" cy="2759075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4"/>
          <p:cNvSpPr>
            <a:spLocks noChangeAspect="1" noChangeShapeType="1"/>
          </p:cNvSpPr>
          <p:nvPr/>
        </p:nvSpPr>
        <p:spPr bwMode="auto">
          <a:xfrm>
            <a:off x="368300" y="5661025"/>
            <a:ext cx="2381250" cy="0"/>
          </a:xfrm>
          <a:prstGeom prst="line">
            <a:avLst/>
          </a:prstGeom>
          <a:noFill/>
          <a:ln w="508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5"/>
          <p:cNvSpPr>
            <a:spLocks noChangeAspect="1" noChangeShapeType="1"/>
          </p:cNvSpPr>
          <p:nvPr/>
        </p:nvSpPr>
        <p:spPr bwMode="auto">
          <a:xfrm>
            <a:off x="285750" y="3097213"/>
            <a:ext cx="174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224" name="Rectangle 32"/>
          <p:cNvSpPr>
            <a:spLocks noChangeAspect="1" noChangeArrowheads="1"/>
          </p:cNvSpPr>
          <p:nvPr/>
        </p:nvSpPr>
        <p:spPr bwMode="auto">
          <a:xfrm>
            <a:off x="228600" y="3049588"/>
            <a:ext cx="501650" cy="1682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225" name="Rectangle 33"/>
          <p:cNvSpPr>
            <a:spLocks noChangeAspect="1" noChangeArrowheads="1"/>
          </p:cNvSpPr>
          <p:nvPr/>
        </p:nvSpPr>
        <p:spPr bwMode="auto">
          <a:xfrm>
            <a:off x="228600" y="5559425"/>
            <a:ext cx="501650" cy="1666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226" name="Rectangle 34"/>
          <p:cNvSpPr>
            <a:spLocks noChangeAspect="1" noChangeArrowheads="1"/>
          </p:cNvSpPr>
          <p:nvPr/>
        </p:nvSpPr>
        <p:spPr bwMode="auto">
          <a:xfrm>
            <a:off x="2570163" y="5559425"/>
            <a:ext cx="501650" cy="1666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85800" y="57150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Note:  All numerical models must discretize continuous functions of depth, direction and wavelength to get a finite number of quantities to be computed.</a:t>
            </a:r>
            <a:endParaRPr lang="en-US"/>
          </a:p>
        </p:txBody>
      </p: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1524000" y="3048000"/>
            <a:ext cx="2590800" cy="2603500"/>
            <a:chOff x="2064" y="1968"/>
            <a:chExt cx="1632" cy="1640"/>
          </a:xfrm>
        </p:grpSpPr>
        <p:pic>
          <p:nvPicPr>
            <p:cNvPr id="8231" name="Picture 39" descr="H5qua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68"/>
              <a:ext cx="1632" cy="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9" name="Line 27"/>
            <p:cNvSpPr>
              <a:spLocks noChangeAspect="1" noChangeShapeType="1"/>
            </p:cNvSpPr>
            <p:nvPr/>
          </p:nvSpPr>
          <p:spPr bwMode="auto">
            <a:xfrm>
              <a:off x="2862" y="2818"/>
              <a:ext cx="546" cy="35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Aspect="1" noChangeShapeType="1"/>
            </p:cNvSpPr>
            <p:nvPr/>
          </p:nvSpPr>
          <p:spPr bwMode="auto">
            <a:xfrm flipH="1">
              <a:off x="2332" y="2822"/>
              <a:ext cx="548" cy="33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Arc 28"/>
            <p:cNvSpPr>
              <a:spLocks noChangeAspect="1"/>
            </p:cNvSpPr>
            <p:nvPr/>
          </p:nvSpPr>
          <p:spPr bwMode="auto">
            <a:xfrm>
              <a:off x="2875" y="2714"/>
              <a:ext cx="149" cy="4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Aspect="1" noChangeShapeType="1"/>
            </p:cNvSpPr>
            <p:nvPr/>
          </p:nvSpPr>
          <p:spPr bwMode="auto">
            <a:xfrm>
              <a:off x="2872" y="2830"/>
              <a:ext cx="0" cy="62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Aspect="1" noChangeShapeType="1"/>
            </p:cNvSpPr>
            <p:nvPr/>
          </p:nvSpPr>
          <p:spPr bwMode="auto">
            <a:xfrm flipV="1">
              <a:off x="2874" y="2590"/>
              <a:ext cx="318" cy="2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0"/>
            <p:cNvSpPr>
              <a:spLocks noChangeAspect="1" noChangeArrowheads="1"/>
            </p:cNvSpPr>
            <p:nvPr/>
          </p:nvSpPr>
          <p:spPr bwMode="auto">
            <a:xfrm>
              <a:off x="2952" y="2893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8208" name="Rectangle 16"/>
            <p:cNvSpPr>
              <a:spLocks noChangeAspect="1" noChangeArrowheads="1"/>
            </p:cNvSpPr>
            <p:nvPr/>
          </p:nvSpPr>
          <p:spPr bwMode="auto">
            <a:xfrm>
              <a:off x="3388" y="29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x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10" name="Rectangle 18"/>
            <p:cNvSpPr>
              <a:spLocks noChangeAspect="1" noChangeArrowheads="1"/>
            </p:cNvSpPr>
            <p:nvPr/>
          </p:nvSpPr>
          <p:spPr bwMode="auto">
            <a:xfrm>
              <a:off x="2775" y="332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z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09" name="Rectangle 17"/>
            <p:cNvSpPr>
              <a:spLocks noChangeAspect="1" noChangeArrowheads="1"/>
            </p:cNvSpPr>
            <p:nvPr/>
          </p:nvSpPr>
          <p:spPr bwMode="auto">
            <a:xfrm>
              <a:off x="2188" y="29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Arial" pitchFamily="34" charset="0"/>
                </a:rPr>
                <a:t>y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05" name="Rectangle 13"/>
            <p:cNvSpPr>
              <a:spLocks noChangeAspect="1" noChangeArrowheads="1"/>
            </p:cNvSpPr>
            <p:nvPr/>
          </p:nvSpPr>
          <p:spPr bwMode="auto">
            <a:xfrm rot="3720000">
              <a:off x="3127" y="2514"/>
              <a:ext cx="127" cy="1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343400" y="3048000"/>
            <a:ext cx="4206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HydroLight computes the directionally averaged radiance within each quad, averaged over the wavelengths within each band.  Note:  the outputs are still spectral quantities, not quad- or band-integrated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219200" y="1295400"/>
            <a:ext cx="69262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  Run time linearly proportional to optical depth</a:t>
            </a:r>
          </a:p>
          <a:p>
            <a:pPr lvl="1"/>
            <a:r>
              <a:rPr lang="en-US" sz="1800" smtClean="0"/>
              <a:t>▫ Monte </a:t>
            </a:r>
            <a:r>
              <a:rPr lang="en-US" sz="1800"/>
              <a:t>Carlo </a:t>
            </a:r>
            <a:r>
              <a:rPr lang="en-US" sz="1800">
                <a:latin typeface="Symbol" pitchFamily="18" charset="2"/>
              </a:rPr>
              <a:t>µ</a:t>
            </a:r>
            <a:r>
              <a:rPr lang="en-US" sz="1800"/>
              <a:t> exp(optical depth</a:t>
            </a:r>
            <a:r>
              <a:rPr lang="en-US" sz="1800" smtClean="0"/>
              <a:t>)</a:t>
            </a:r>
            <a:endParaRPr lang="en-US" sz="1800"/>
          </a:p>
          <a:p>
            <a:pPr lvl="1"/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  Run time independent of IOP(z) profile; arbitrary depth resolution</a:t>
            </a:r>
          </a:p>
          <a:p>
            <a:pPr lvl="1"/>
            <a:r>
              <a:rPr lang="en-US" sz="1800" smtClean="0"/>
              <a:t>▫ Discrete </a:t>
            </a:r>
            <a:r>
              <a:rPr lang="en-US" sz="1800"/>
              <a:t>ordinates </a:t>
            </a:r>
            <a:r>
              <a:rPr lang="en-US" sz="1800">
                <a:latin typeface="Symbol" pitchFamily="18" charset="2"/>
              </a:rPr>
              <a:t>µ</a:t>
            </a:r>
            <a:r>
              <a:rPr lang="en-US" sz="1800"/>
              <a:t> number of homogeneous </a:t>
            </a:r>
            <a:r>
              <a:rPr lang="en-US" sz="1800" smtClean="0"/>
              <a:t>layers</a:t>
            </a:r>
            <a:endParaRPr lang="en-US" sz="1800"/>
          </a:p>
          <a:p>
            <a:pPr lvl="1"/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  Solution is “exact”</a:t>
            </a:r>
            <a:endParaRPr lang="en-US" sz="1800"/>
          </a:p>
          <a:p>
            <a:pPr lvl="1"/>
            <a:r>
              <a:rPr lang="en-US" sz="1800" smtClean="0"/>
              <a:t>▫ all </a:t>
            </a:r>
            <a:r>
              <a:rPr lang="en-US" sz="1800"/>
              <a:t>orders of multiple scattering, </a:t>
            </a:r>
            <a:r>
              <a:rPr lang="en-US" sz="1800" smtClean="0"/>
              <a:t>etc</a:t>
            </a:r>
            <a:endParaRPr lang="en-US" sz="1800"/>
          </a:p>
          <a:p>
            <a:pPr lvl="1"/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 User can/must specify all input</a:t>
            </a:r>
            <a:endParaRPr lang="en-US" sz="1800"/>
          </a:p>
          <a:p>
            <a:pPr lvl="1"/>
            <a:r>
              <a:rPr lang="en-US" sz="1800" smtClean="0"/>
              <a:t>▫ but </a:t>
            </a:r>
            <a:r>
              <a:rPr lang="en-US" sz="1800"/>
              <a:t>defaults &amp; examples are built in for </a:t>
            </a:r>
            <a:r>
              <a:rPr lang="en-US" sz="1800" smtClean="0"/>
              <a:t>everything</a:t>
            </a:r>
            <a:endParaRPr lang="en-US" sz="1800"/>
          </a:p>
          <a:p>
            <a:pPr lvl="1"/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 Graphical user interface for input</a:t>
            </a:r>
          </a:p>
          <a:p>
            <a:pPr lvl="1"/>
            <a:r>
              <a:rPr lang="en-US" sz="1800" smtClean="0"/>
              <a:t>▫ not </a:t>
            </a:r>
            <a:r>
              <a:rPr lang="en-US" sz="1800"/>
              <a:t>necessary, but makes it easy to define your </a:t>
            </a:r>
            <a:r>
              <a:rPr lang="en-US" sz="1800" smtClean="0"/>
              <a:t>input</a:t>
            </a:r>
            <a:endParaRPr lang="en-US" sz="1800"/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  Simple analysis of output with printout, Excel, or IDL plots</a:t>
            </a:r>
          </a:p>
          <a:p>
            <a:pPr lvl="1"/>
            <a:r>
              <a:rPr lang="en-US" sz="1800" smtClean="0"/>
              <a:t>▫ So </a:t>
            </a:r>
            <a:r>
              <a:rPr lang="en-US" sz="1800"/>
              <a:t>you can do even less thinking about your </a:t>
            </a:r>
            <a:r>
              <a:rPr lang="en-US" sz="1800" smtClean="0"/>
              <a:t>results</a:t>
            </a:r>
            <a:endParaRPr lang="en-US" sz="18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914400" y="381000"/>
            <a:ext cx="726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Computational advantages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38200" y="1563688"/>
            <a:ext cx="7467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 A </a:t>
            </a:r>
            <a:r>
              <a:rPr lang="en-US" sz="1800" b="1"/>
              <a:t>research</a:t>
            </a:r>
            <a:r>
              <a:rPr lang="en-US" sz="1800"/>
              <a:t> tool:</a:t>
            </a:r>
            <a:endParaRPr lang="en-US"/>
          </a:p>
          <a:p>
            <a:pPr lvl="1"/>
            <a:r>
              <a:rPr lang="en-US" sz="1800" b="1"/>
              <a:t>Study the connections</a:t>
            </a:r>
            <a:r>
              <a:rPr lang="en-US" sz="1800"/>
              <a:t> between the various inputs and outputs of marine light fields in a </a:t>
            </a:r>
            <a:r>
              <a:rPr lang="en-US" sz="1800" b="1"/>
              <a:t>controlled environment.</a:t>
            </a:r>
          </a:p>
          <a:p>
            <a:pPr lvl="1"/>
            <a:endParaRPr lang="en-US" sz="1800"/>
          </a:p>
          <a:p>
            <a:pPr>
              <a:buFontTx/>
              <a:buChar char="•"/>
            </a:pPr>
            <a:r>
              <a:rPr lang="en-US" sz="1800"/>
              <a:t>  An </a:t>
            </a:r>
            <a:r>
              <a:rPr lang="en-US" sz="1800" b="1"/>
              <a:t>analysis</a:t>
            </a:r>
            <a:r>
              <a:rPr lang="en-US" sz="1800"/>
              <a:t> tool:</a:t>
            </a:r>
          </a:p>
          <a:p>
            <a:pPr lvl="1"/>
            <a:r>
              <a:rPr lang="en-US" sz="1800" b="1"/>
              <a:t>Characterize the ambient light field</a:t>
            </a:r>
            <a:r>
              <a:rPr lang="en-US" sz="1800"/>
              <a:t> for interpretation of empirical data.</a:t>
            </a:r>
          </a:p>
          <a:p>
            <a:pPr lvl="1"/>
            <a:endParaRPr lang="en-US" sz="1800"/>
          </a:p>
          <a:p>
            <a:pPr>
              <a:buFontTx/>
              <a:buChar char="•"/>
            </a:pPr>
            <a:r>
              <a:rPr lang="en-US" sz="1800"/>
              <a:t>  A </a:t>
            </a:r>
            <a:r>
              <a:rPr lang="en-US" sz="1800" b="1"/>
              <a:t>prediction</a:t>
            </a:r>
            <a:r>
              <a:rPr lang="en-US" sz="1800"/>
              <a:t> tool:</a:t>
            </a:r>
          </a:p>
          <a:p>
            <a:pPr lvl="1"/>
            <a:r>
              <a:rPr lang="en-US" sz="1800" b="1"/>
              <a:t>Predict the optical environment</a:t>
            </a:r>
            <a:r>
              <a:rPr lang="en-US" sz="1800"/>
              <a:t> associated with a predicted set of biological and geological parameters.</a:t>
            </a:r>
          </a:p>
          <a:p>
            <a:pPr lvl="1"/>
            <a:endParaRPr lang="en-US" sz="1800"/>
          </a:p>
          <a:p>
            <a:pPr>
              <a:buFontTx/>
              <a:buChar char="•"/>
            </a:pPr>
            <a:r>
              <a:rPr lang="en-US" sz="1800"/>
              <a:t>A </a:t>
            </a:r>
            <a:r>
              <a:rPr lang="en-US" sz="1800" b="1"/>
              <a:t>teaching</a:t>
            </a:r>
            <a:r>
              <a:rPr lang="en-US" sz="1800"/>
              <a:t> tool:</a:t>
            </a:r>
          </a:p>
          <a:p>
            <a:pPr lvl="1"/>
            <a:r>
              <a:rPr lang="en-US" sz="1800" b="1"/>
              <a:t>Bring radiative transfer theory to the classroom</a:t>
            </a:r>
            <a:r>
              <a:rPr lang="en-US" sz="1800"/>
              <a:t> without needing to know advanced mathematics.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198688" y="533400"/>
            <a:ext cx="473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0099FF"/>
                </a:solidFill>
                <a:latin typeface="Bremen Bd BT" pitchFamily="82" charset="0"/>
              </a:rPr>
              <a:t>Using Hydrolight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1205</Words>
  <Application>Microsoft Office PowerPoint</Application>
  <PresentationFormat>Letter Paper (8.5x11 in)</PresentationFormat>
  <Paragraphs>159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WP MathA</vt:lpstr>
      <vt:lpstr>Symbol</vt:lpstr>
      <vt:lpstr>Times New Roman</vt:lpstr>
      <vt:lpstr>Bremen Bd BT</vt:lpstr>
      <vt:lpstr>WP Greek Century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Sequoia Scientific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Curtis Mobley</dc:creator>
  <cp:lastModifiedBy>Curtis Mobley</cp:lastModifiedBy>
  <cp:revision>60</cp:revision>
  <cp:lastPrinted>2000-10-06T21:02:59Z</cp:lastPrinted>
  <dcterms:created xsi:type="dcterms:W3CDTF">1998-11-06T00:41:51Z</dcterms:created>
  <dcterms:modified xsi:type="dcterms:W3CDTF">2014-07-15T17:56:57Z</dcterms:modified>
</cp:coreProperties>
</file>